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29"/>
  </p:notesMasterIdLst>
  <p:handoutMasterIdLst>
    <p:handoutMasterId r:id="rId30"/>
  </p:handoutMasterIdLst>
  <p:sldIdLst>
    <p:sldId id="262" r:id="rId2"/>
    <p:sldId id="257" r:id="rId3"/>
    <p:sldId id="301" r:id="rId4"/>
    <p:sldId id="279" r:id="rId5"/>
    <p:sldId id="270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90" r:id="rId16"/>
    <p:sldId id="292" r:id="rId17"/>
    <p:sldId id="291" r:id="rId18"/>
    <p:sldId id="293" r:id="rId19"/>
    <p:sldId id="294" r:id="rId20"/>
    <p:sldId id="296" r:id="rId21"/>
    <p:sldId id="295" r:id="rId22"/>
    <p:sldId id="299" r:id="rId23"/>
    <p:sldId id="298" r:id="rId24"/>
    <p:sldId id="297" r:id="rId25"/>
    <p:sldId id="302" r:id="rId26"/>
    <p:sldId id="303" r:id="rId27"/>
    <p:sldId id="27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06" autoAdjust="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09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BCE0C-CD74-4A59-802C-6D2F8C15331A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8501B-77B5-4365-9881-C6E19A3C1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FDEA8-CBB8-46CC-9562-028963DBC55A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BD8E7-1312-41F3-99C4-6DA5AF891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F277B3-99AA-0DDC-2A97-1C24ABAD43F1}"/>
              </a:ext>
            </a:extLst>
          </p:cNvPr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4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8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3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Pic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084483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90849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1812" y="1672934"/>
            <a:ext cx="3506788" cy="2880360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813" y="1683327"/>
            <a:ext cx="3125787" cy="2877260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85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3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3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29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6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84C01C-7372-2445-CE57-F22A8E4B7D6D}"/>
              </a:ext>
            </a:extLst>
          </p:cNvPr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0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BF208B-565A-3AF2-6C70-149B828183DE}"/>
              </a:ext>
            </a:extLst>
          </p:cNvPr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401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656" r:id="rId13"/>
    <p:sldLayoutId id="2147483657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hyperlink" Target="mailto:anshulfunde1671@gmail.com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s://www.linkedin.com/in/anshul-funde-1386261a4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Group Bike Riding: 5 Safety Measures To Learn | London Design Collective">
            <a:extLst>
              <a:ext uri="{FF2B5EF4-FFF2-40B4-BE49-F238E27FC236}">
                <a16:creationId xmlns:a16="http://schemas.microsoft.com/office/drawing/2014/main" id="{964F208E-43DD-0027-9E9C-C9F2AD154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480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086" y="260402"/>
            <a:ext cx="12104913" cy="914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7200" dirty="0">
                <a:solidFill>
                  <a:srgbClr val="FFC000"/>
                </a:solidFill>
                <a:effectLst/>
                <a:latin typeface="Rockwell Extra Bold" panose="02060903040505020403" pitchFamily="18" charset="0"/>
              </a:rPr>
              <a:t>Adventure Works</a:t>
            </a:r>
            <a:endParaRPr lang="en-US" sz="7200" dirty="0">
              <a:solidFill>
                <a:srgbClr val="FFC000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603978-1C82-6EC3-96CD-78463E71868E}"/>
              </a:ext>
            </a:extLst>
          </p:cNvPr>
          <p:cNvSpPr txBox="1"/>
          <p:nvPr/>
        </p:nvSpPr>
        <p:spPr>
          <a:xfrm>
            <a:off x="6335484" y="4441171"/>
            <a:ext cx="49856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200" b="1" dirty="0">
                <a:solidFill>
                  <a:schemeClr val="bg1"/>
                </a:solidFill>
              </a:rPr>
              <a:t>By,</a:t>
            </a:r>
            <a:r>
              <a:rPr lang="en-IN" sz="3200" b="1" baseline="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IN" sz="3200" b="1" i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Anshul Dipak Funde</a:t>
            </a:r>
          </a:p>
          <a:p>
            <a:pPr algn="l"/>
            <a:r>
              <a:rPr lang="en-IN" sz="3200" b="1" baseline="0" dirty="0">
                <a:solidFill>
                  <a:schemeClr val="bg1"/>
                </a:solidFill>
              </a:rPr>
              <a:t>       </a:t>
            </a:r>
            <a:r>
              <a:rPr lang="en-IN" sz="3200" b="1" i="0" baseline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IN" sz="1600" b="1" i="0" baseline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anshulfunde1671@gmail.com</a:t>
            </a:r>
            <a:endParaRPr lang="en-IN" sz="1600" b="1" i="0" baseline="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IN" sz="2000" b="1" i="0" baseline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              </a:t>
            </a:r>
            <a:r>
              <a:rPr lang="en-IN" sz="1200" b="1" i="0" baseline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https://www.linkedin.com/in/anshul-funde-1386261a4/</a:t>
            </a:r>
            <a:endParaRPr lang="en-IN" sz="1200" b="1" i="0" baseline="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IN" sz="1200" b="1" dirty="0">
                <a:solidFill>
                  <a:schemeClr val="bg1"/>
                </a:solidFill>
              </a:rPr>
              <a:t>                           </a:t>
            </a:r>
          </a:p>
          <a:p>
            <a:pPr algn="l"/>
            <a:r>
              <a:rPr lang="en-IN" sz="1200" b="1" dirty="0">
                <a:solidFill>
                  <a:schemeClr val="bg1"/>
                </a:solidFill>
              </a:rPr>
              <a:t>                            https://github.com/anshulfunde</a:t>
            </a:r>
            <a:r>
              <a:rPr lang="en-IN" sz="1200" b="1" i="0" baseline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IN" sz="1200" b="1" baseline="0" dirty="0">
                <a:solidFill>
                  <a:schemeClr val="bg1"/>
                </a:solidFill>
              </a:rPr>
              <a:t> </a:t>
            </a:r>
            <a:endParaRPr lang="en-IN" sz="1200" b="1" i="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6" name="Graphic 5" descr="Envelope with solid fill">
            <a:extLst>
              <a:ext uri="{FF2B5EF4-FFF2-40B4-BE49-F238E27FC236}">
                <a16:creationId xmlns:a16="http://schemas.microsoft.com/office/drawing/2014/main" id="{19ED0FBC-963F-573A-87AB-719ABDE0B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4532" y="5648669"/>
            <a:ext cx="310668" cy="310668"/>
          </a:xfrm>
          <a:prstGeom prst="rect">
            <a:avLst/>
          </a:prstGeom>
        </p:spPr>
      </p:pic>
      <p:pic>
        <p:nvPicPr>
          <p:cNvPr id="8" name="Graphic 7" descr="Earth globe: Americas with solid fill">
            <a:extLst>
              <a:ext uri="{FF2B5EF4-FFF2-40B4-BE49-F238E27FC236}">
                <a16:creationId xmlns:a16="http://schemas.microsoft.com/office/drawing/2014/main" id="{954B1640-54EE-7447-21A5-1EE062759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4532" y="5959337"/>
            <a:ext cx="310668" cy="310668"/>
          </a:xfrm>
          <a:prstGeom prst="rect">
            <a:avLst/>
          </a:prstGeom>
        </p:spPr>
      </p:pic>
      <p:pic>
        <p:nvPicPr>
          <p:cNvPr id="9" name="Graphic 8" descr="Earth globe: Americas with solid fill">
            <a:extLst>
              <a:ext uri="{FF2B5EF4-FFF2-40B4-BE49-F238E27FC236}">
                <a16:creationId xmlns:a16="http://schemas.microsoft.com/office/drawing/2014/main" id="{E5090614-10B1-BF5E-5A8D-8DC54D1F93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4532" y="6377272"/>
            <a:ext cx="310668" cy="3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82002-A3D5-8039-8036-C262F826C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144F-39E5-33A0-2E37-431EA8231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182"/>
            <a:ext cx="12192000" cy="67990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TABLEAU REPORT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A4237-2065-1A81-E037-C0DC8FABB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085"/>
            <a:ext cx="12192000" cy="6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9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46DE1-1978-EB21-81B5-8E1A43AF7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2EDD2-2340-A84D-E5BC-0FA7778FF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182"/>
            <a:ext cx="12192000" cy="67990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SQL QUERIES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1C119-E66C-9A9F-A39A-DC56E4A0A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45" y="1075258"/>
            <a:ext cx="10459910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2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B1379-4ADE-B190-DD31-DA2B13588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E646-F299-B6ED-CD9C-B1D69442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182"/>
            <a:ext cx="12192000" cy="67990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SQL QUERIES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665323-02D9-1AD9-FA27-B775F966440A}"/>
              </a:ext>
            </a:extLst>
          </p:cNvPr>
          <p:cNvCxnSpPr>
            <a:cxnSpLocks/>
          </p:cNvCxnSpPr>
          <p:nvPr/>
        </p:nvCxnSpPr>
        <p:spPr>
          <a:xfrm>
            <a:off x="8392885" y="1623462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9E65406-1411-D4ED-9A02-247E27709CC0}"/>
              </a:ext>
            </a:extLst>
          </p:cNvPr>
          <p:cNvCxnSpPr>
            <a:cxnSpLocks/>
          </p:cNvCxnSpPr>
          <p:nvPr/>
        </p:nvCxnSpPr>
        <p:spPr>
          <a:xfrm>
            <a:off x="8392885" y="2788106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AB65DA-E81F-4040-BFD3-739C37111673}"/>
              </a:ext>
            </a:extLst>
          </p:cNvPr>
          <p:cNvCxnSpPr>
            <a:cxnSpLocks/>
          </p:cNvCxnSpPr>
          <p:nvPr/>
        </p:nvCxnSpPr>
        <p:spPr>
          <a:xfrm>
            <a:off x="8392885" y="3887106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92A452-ECD2-9A6D-5426-7608970111CE}"/>
              </a:ext>
            </a:extLst>
          </p:cNvPr>
          <p:cNvCxnSpPr>
            <a:cxnSpLocks/>
          </p:cNvCxnSpPr>
          <p:nvPr/>
        </p:nvCxnSpPr>
        <p:spPr>
          <a:xfrm>
            <a:off x="8392885" y="5021104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7CFFB1-DC35-BD1B-05A1-09514DD9F380}"/>
              </a:ext>
            </a:extLst>
          </p:cNvPr>
          <p:cNvCxnSpPr>
            <a:cxnSpLocks/>
          </p:cNvCxnSpPr>
          <p:nvPr/>
        </p:nvCxnSpPr>
        <p:spPr>
          <a:xfrm>
            <a:off x="8392885" y="5989279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2334B6F-01F4-50DC-AF91-86A795E7E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60" y="1188970"/>
            <a:ext cx="7783758" cy="4251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3C6E6-CA03-293D-FBA4-414110A3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60" y="5436752"/>
            <a:ext cx="7783757" cy="1099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5B835A-3B6B-4485-A1F2-5433DA455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938" y="1151691"/>
            <a:ext cx="2351315" cy="9145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281AFE-44AB-4829-9DAF-7B83CCEAC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9938" y="2354440"/>
            <a:ext cx="2351315" cy="8383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EB7F77-DBF9-224B-5267-457913BD7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9937" y="3413872"/>
            <a:ext cx="2351315" cy="9464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57C0B8-7B09-AD27-B620-9054E6D7B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9936" y="4575737"/>
            <a:ext cx="2351315" cy="9716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AC730DE-FE48-F60D-3749-5D9A123E18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9935" y="5757542"/>
            <a:ext cx="2351315" cy="77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2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D8441-D750-9968-19D0-EE3B5A486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E6E3-D449-8432-60FA-F2108169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182"/>
            <a:ext cx="12192000" cy="67990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SQL QUERIES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93DED-15AB-9ED2-86D1-75762ED8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07" y="1020209"/>
            <a:ext cx="7594643" cy="2487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4A4D67-0ACE-4F16-F4FE-791635417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450" y="661518"/>
            <a:ext cx="2943636" cy="2878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91A161-5390-C554-6C0E-B562D1C43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5397" y="3668485"/>
            <a:ext cx="2981741" cy="2878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6E383D-17FA-36EF-EEC4-03C5E6432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58" y="3857809"/>
            <a:ext cx="7594644" cy="25002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68FE9B-BFC9-DBC7-7512-CA89B2A3C848}"/>
              </a:ext>
            </a:extLst>
          </p:cNvPr>
          <p:cNvCxnSpPr>
            <a:cxnSpLocks/>
          </p:cNvCxnSpPr>
          <p:nvPr/>
        </p:nvCxnSpPr>
        <p:spPr>
          <a:xfrm>
            <a:off x="8153098" y="2224308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09FB9D-3E12-BE85-34A7-4E0ED3C07D9A}"/>
              </a:ext>
            </a:extLst>
          </p:cNvPr>
          <p:cNvCxnSpPr>
            <a:cxnSpLocks/>
          </p:cNvCxnSpPr>
          <p:nvPr/>
        </p:nvCxnSpPr>
        <p:spPr>
          <a:xfrm>
            <a:off x="8153098" y="5000166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62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84B46-BB6E-616B-CDF0-45C258979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6FAD-5C25-FFE7-6134-427A5392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182"/>
            <a:ext cx="12192000" cy="67990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SQL QUERIES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1D2A79-66AC-3221-D082-20EBEBBE4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976" y="1103387"/>
            <a:ext cx="2705478" cy="2586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3F3876-FEC7-3FDE-34C6-461DAE48D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976" y="3944558"/>
            <a:ext cx="2705478" cy="25868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997FF2-CE78-8FBE-7E51-6B219BD07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20" y="3944558"/>
            <a:ext cx="7400152" cy="25868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8581D4-8495-BCDF-A503-54880E53A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20" y="1103388"/>
            <a:ext cx="7400152" cy="258686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AACFEB-5E60-CE4E-AD49-58B8EF5978C3}"/>
              </a:ext>
            </a:extLst>
          </p:cNvPr>
          <p:cNvCxnSpPr>
            <a:cxnSpLocks/>
          </p:cNvCxnSpPr>
          <p:nvPr/>
        </p:nvCxnSpPr>
        <p:spPr>
          <a:xfrm>
            <a:off x="8153098" y="2224308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42F374-1526-D37D-9E89-C8F7C8E300BC}"/>
              </a:ext>
            </a:extLst>
          </p:cNvPr>
          <p:cNvCxnSpPr>
            <a:cxnSpLocks/>
          </p:cNvCxnSpPr>
          <p:nvPr/>
        </p:nvCxnSpPr>
        <p:spPr>
          <a:xfrm>
            <a:off x="8153098" y="5283194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48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DB958-F2DA-18D8-4180-D44862198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0763-E88B-054C-877B-73F8E11F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182"/>
            <a:ext cx="12192000" cy="67990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SQL QUERIES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E6EA2-9D9D-BA75-FE46-79E3CD983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13" y="1180271"/>
            <a:ext cx="7515057" cy="2597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F48F87-1508-874A-B793-B493AAC34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2" y="3951514"/>
            <a:ext cx="7515057" cy="2597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CFABC6-393D-C9CC-8F5A-5A342F0ED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121" y="3951514"/>
            <a:ext cx="2676899" cy="2597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F94FCB-60F3-B018-6197-806CFDA4C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121" y="1180272"/>
            <a:ext cx="2676899" cy="259707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3F2EA5-5031-47D9-7DBC-BB43C2806A62}"/>
              </a:ext>
            </a:extLst>
          </p:cNvPr>
          <p:cNvCxnSpPr>
            <a:cxnSpLocks/>
          </p:cNvCxnSpPr>
          <p:nvPr/>
        </p:nvCxnSpPr>
        <p:spPr>
          <a:xfrm>
            <a:off x="8327270" y="5206994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3EB529-2EAC-5860-0709-14430BD92D10}"/>
              </a:ext>
            </a:extLst>
          </p:cNvPr>
          <p:cNvCxnSpPr>
            <a:cxnSpLocks/>
          </p:cNvCxnSpPr>
          <p:nvPr/>
        </p:nvCxnSpPr>
        <p:spPr>
          <a:xfrm>
            <a:off x="8327270" y="2529109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9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6544A-0CDA-6320-3D10-2D6944315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E681B-6275-B9CB-C6A9-F24C0468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182"/>
            <a:ext cx="12192000" cy="67990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SQL QUERIES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255FA-9E7C-588B-04EF-2485AD14D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86" y="1137413"/>
            <a:ext cx="7528757" cy="2596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EAB655-98A9-160E-9144-8D401C19E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685" y="1137413"/>
            <a:ext cx="3096057" cy="25963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5E64F-1676-5FD2-E445-2DDCCBD7F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86" y="4092431"/>
            <a:ext cx="7528757" cy="2596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F002DB-FDCB-7CEA-6D1B-74C53CDBA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685" y="4092430"/>
            <a:ext cx="3096058" cy="259638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D46AF7-6D53-1174-CC29-E2FAFAEA54A6}"/>
              </a:ext>
            </a:extLst>
          </p:cNvPr>
          <p:cNvCxnSpPr>
            <a:cxnSpLocks/>
          </p:cNvCxnSpPr>
          <p:nvPr/>
        </p:nvCxnSpPr>
        <p:spPr>
          <a:xfrm>
            <a:off x="8153098" y="5283194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5327C2-4EC0-F8C0-54B4-80566FA3F0B8}"/>
              </a:ext>
            </a:extLst>
          </p:cNvPr>
          <p:cNvCxnSpPr>
            <a:cxnSpLocks/>
          </p:cNvCxnSpPr>
          <p:nvPr/>
        </p:nvCxnSpPr>
        <p:spPr>
          <a:xfrm>
            <a:off x="8153098" y="2507336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71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4ADFE-2500-B8BE-3F75-4D5969F1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73934-F5C9-1E9F-0CC7-A546EAFDE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182"/>
            <a:ext cx="12192000" cy="67990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SQL QUERIES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62F55-3952-4308-1687-1034367C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80" y="1076703"/>
            <a:ext cx="7317691" cy="5302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694407-FB73-C3AC-1F90-6DEED132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516" y="1618481"/>
            <a:ext cx="2715004" cy="1679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E4D27E-97DA-5879-19ED-3C2A7684F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937" y="4067766"/>
            <a:ext cx="2743583" cy="167988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3B526-20C1-B5E6-34B7-834758ECE54D}"/>
              </a:ext>
            </a:extLst>
          </p:cNvPr>
          <p:cNvCxnSpPr>
            <a:cxnSpLocks/>
          </p:cNvCxnSpPr>
          <p:nvPr/>
        </p:nvCxnSpPr>
        <p:spPr>
          <a:xfrm>
            <a:off x="8153098" y="4907710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35E4AB-9A38-D9E3-B9C6-BC560B8B8744}"/>
              </a:ext>
            </a:extLst>
          </p:cNvPr>
          <p:cNvCxnSpPr>
            <a:cxnSpLocks/>
          </p:cNvCxnSpPr>
          <p:nvPr/>
        </p:nvCxnSpPr>
        <p:spPr>
          <a:xfrm>
            <a:off x="8153098" y="2458426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91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A99A4-4557-041E-5A7B-F797A8F72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F364-FF22-39A6-608A-4207E7CAC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182"/>
            <a:ext cx="12192000" cy="67990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SQL QUERIES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75E46-00E1-8768-A2D2-47C822C4B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849086"/>
            <a:ext cx="6912429" cy="5627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1F8273-AAC3-7216-F489-44CA84C93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7" y="849086"/>
            <a:ext cx="3658111" cy="2579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6AEDEE-C24D-16AB-828A-1AFE8BF1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27" y="3897086"/>
            <a:ext cx="3658111" cy="257991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F4E89D-9D7A-73A9-AC06-2DAC1BB38FBE}"/>
              </a:ext>
            </a:extLst>
          </p:cNvPr>
          <p:cNvCxnSpPr>
            <a:cxnSpLocks/>
          </p:cNvCxnSpPr>
          <p:nvPr/>
        </p:nvCxnSpPr>
        <p:spPr>
          <a:xfrm>
            <a:off x="7565269" y="5098137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45A229-73E4-6429-F0B9-34A2AF4E4A41}"/>
              </a:ext>
            </a:extLst>
          </p:cNvPr>
          <p:cNvCxnSpPr>
            <a:cxnSpLocks/>
          </p:cNvCxnSpPr>
          <p:nvPr/>
        </p:nvCxnSpPr>
        <p:spPr>
          <a:xfrm>
            <a:off x="7565269" y="2354936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85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97FCB-64FD-1C7C-BDD4-4A96B6644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8B5A-8748-6E22-E853-4594F15B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182"/>
            <a:ext cx="12192000" cy="67990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SQL QUERIES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5B178-00ED-4015-0F6D-4CCEF0E32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78" y="990600"/>
            <a:ext cx="6897965" cy="5698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896B06-3ACD-C845-1BB8-DA631823E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280" y="990599"/>
            <a:ext cx="3648584" cy="2547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F4F989-5209-D9CF-C6C8-AB46E125A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281" y="3984170"/>
            <a:ext cx="3648584" cy="254725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445F53-C61E-501D-F43B-3878D7B6BB31}"/>
              </a:ext>
            </a:extLst>
          </p:cNvPr>
          <p:cNvCxnSpPr>
            <a:cxnSpLocks/>
          </p:cNvCxnSpPr>
          <p:nvPr/>
        </p:nvCxnSpPr>
        <p:spPr>
          <a:xfrm>
            <a:off x="7565270" y="5228766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B55C33-A583-E688-30A5-B3609597E00D}"/>
              </a:ext>
            </a:extLst>
          </p:cNvPr>
          <p:cNvCxnSpPr>
            <a:cxnSpLocks/>
          </p:cNvCxnSpPr>
          <p:nvPr/>
        </p:nvCxnSpPr>
        <p:spPr>
          <a:xfrm>
            <a:off x="7565270" y="2409366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80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442" y="587829"/>
            <a:ext cx="9905998" cy="1905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0AE06-98D7-3DA9-46FE-6D554ED6CDDC}"/>
              </a:ext>
            </a:extLst>
          </p:cNvPr>
          <p:cNvSpPr txBox="1"/>
          <p:nvPr/>
        </p:nvSpPr>
        <p:spPr>
          <a:xfrm>
            <a:off x="662442" y="2318458"/>
            <a:ext cx="47695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Adventure Works Cycles is large , multinational manufacturing company specializing in metal and composite bicycles.</a:t>
            </a:r>
          </a:p>
          <a:p>
            <a:pPr algn="just"/>
            <a:endParaRPr 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 primary markets include North America, Europe, and Asia. </a:t>
            </a:r>
          </a:p>
          <a:p>
            <a:pPr algn="just"/>
            <a:endParaRPr 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company is based in Bothell, Washington, with 290 employees, and it operates regional sales teams across its market areas</a:t>
            </a:r>
            <a:endParaRPr lang="en-IN" sz="2000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2000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ycling at sunset - Wallpaper">
            <a:extLst>
              <a:ext uri="{FF2B5EF4-FFF2-40B4-BE49-F238E27FC236}">
                <a16:creationId xmlns:a16="http://schemas.microsoft.com/office/drawing/2014/main" id="{3314ACCC-CC3B-4BED-212C-7CD0D56FE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05"/>
          <a:stretch/>
        </p:blipFill>
        <p:spPr bwMode="auto">
          <a:xfrm>
            <a:off x="6096001" y="0"/>
            <a:ext cx="6096000" cy="6858000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9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9B23A-C67D-87C7-764F-068113CCA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EAD03-AC31-9D1B-1503-946106F21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182"/>
            <a:ext cx="12192000" cy="67990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SQL QUERIES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602F1-FF1A-6748-8198-05DF555C1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08" y="849086"/>
            <a:ext cx="7173326" cy="5682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5575B6-0CE2-722E-09F4-23DDB0924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498" y="849087"/>
            <a:ext cx="2819794" cy="2579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AE18A2-37EB-A281-CB4D-53307C652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497" y="3951515"/>
            <a:ext cx="2819793" cy="257991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9F5B55-6420-2F05-DF24-798286A7F160}"/>
              </a:ext>
            </a:extLst>
          </p:cNvPr>
          <p:cNvCxnSpPr>
            <a:cxnSpLocks/>
          </p:cNvCxnSpPr>
          <p:nvPr/>
        </p:nvCxnSpPr>
        <p:spPr>
          <a:xfrm>
            <a:off x="7978927" y="5522680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9EF492-D33F-40B2-7E01-2BF40D02DF77}"/>
              </a:ext>
            </a:extLst>
          </p:cNvPr>
          <p:cNvCxnSpPr>
            <a:cxnSpLocks/>
          </p:cNvCxnSpPr>
          <p:nvPr/>
        </p:nvCxnSpPr>
        <p:spPr>
          <a:xfrm>
            <a:off x="7978927" y="2278736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22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E636A-299E-C4FF-EC7B-B75A3C86D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07030-56CE-36DC-395B-78A3E3C61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182"/>
            <a:ext cx="12192000" cy="67990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SQL QUERIES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D489C-12B7-D2C3-1127-77B120F8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38" y="966444"/>
            <a:ext cx="7308219" cy="5575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D55084-6B77-F92F-D855-AA30BF3D7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470" y="966444"/>
            <a:ext cx="2781688" cy="2571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5CFA3A-461E-03AD-645A-11DC17BC0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312" y="3970901"/>
            <a:ext cx="2838846" cy="257141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BF98D4-0A84-B368-496E-83DC656BF9F7}"/>
              </a:ext>
            </a:extLst>
          </p:cNvPr>
          <p:cNvCxnSpPr>
            <a:cxnSpLocks/>
          </p:cNvCxnSpPr>
          <p:nvPr/>
        </p:nvCxnSpPr>
        <p:spPr>
          <a:xfrm>
            <a:off x="7978926" y="5185223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3ABADD-3246-05CD-8892-1BCBD231EA2A}"/>
              </a:ext>
            </a:extLst>
          </p:cNvPr>
          <p:cNvCxnSpPr>
            <a:cxnSpLocks/>
          </p:cNvCxnSpPr>
          <p:nvPr/>
        </p:nvCxnSpPr>
        <p:spPr>
          <a:xfrm>
            <a:off x="7978926" y="2278737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9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1D1DD-8A68-D341-3918-5BCBA672C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447A9-C55F-6593-9653-C6E547768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182"/>
            <a:ext cx="12192000" cy="67990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SQL QUERIES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453A7D-DE58-05D3-FA44-E59196C9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8" y="990259"/>
            <a:ext cx="7602892" cy="5573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66B01-947C-86DF-6CBD-3761C8F2A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013" y="990259"/>
            <a:ext cx="3067478" cy="25802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CEF5E5-7CA0-6E42-AFDE-D102C0472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014" y="3983831"/>
            <a:ext cx="3067478" cy="258025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7B9F02-6B4D-CA6F-1F77-97593EA72E2B}"/>
              </a:ext>
            </a:extLst>
          </p:cNvPr>
          <p:cNvCxnSpPr>
            <a:cxnSpLocks/>
          </p:cNvCxnSpPr>
          <p:nvPr/>
        </p:nvCxnSpPr>
        <p:spPr>
          <a:xfrm>
            <a:off x="8131327" y="2442022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0F6B63-B84C-C4BA-0784-5DD445B8095E}"/>
              </a:ext>
            </a:extLst>
          </p:cNvPr>
          <p:cNvCxnSpPr>
            <a:cxnSpLocks/>
          </p:cNvCxnSpPr>
          <p:nvPr/>
        </p:nvCxnSpPr>
        <p:spPr>
          <a:xfrm>
            <a:off x="8131327" y="5283194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7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F7A5B-B59E-F879-8F07-F37318D13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0991-7F51-5BA8-ADC7-A6836369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182"/>
            <a:ext cx="12192000" cy="67990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SQL QUERIES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E0519-43C6-62FE-1838-B816181560D9}"/>
              </a:ext>
            </a:extLst>
          </p:cNvPr>
          <p:cNvSpPr txBox="1"/>
          <p:nvPr/>
        </p:nvSpPr>
        <p:spPr>
          <a:xfrm>
            <a:off x="255814" y="914105"/>
            <a:ext cx="1168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/>
              <a:t>SLICER </a:t>
            </a:r>
            <a:r>
              <a:rPr lang="en-US" sz="2400" dirty="0"/>
              <a:t>(To filter results based on Quarter ,Month, Year , Country , we can use the WHERE clause in our queries. Below are some examples demonstrating its usage :-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F2845-D44F-92B7-973B-03513AAE2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07" y="1894114"/>
            <a:ext cx="7966894" cy="2409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69A074-7434-4A20-D4C3-341B52C43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943" y="2206090"/>
            <a:ext cx="2596242" cy="1531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2BFCC-5F7B-0484-3B45-2CB7F193E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943" y="4724699"/>
            <a:ext cx="2596242" cy="17417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FFB9CB-B07D-A4AD-F048-0B2402B03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07" y="4452471"/>
            <a:ext cx="7966894" cy="228617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6A375E-97B8-50CC-7CB7-B0A6A3B69C4D}"/>
              </a:ext>
            </a:extLst>
          </p:cNvPr>
          <p:cNvCxnSpPr>
            <a:cxnSpLocks/>
          </p:cNvCxnSpPr>
          <p:nvPr/>
        </p:nvCxnSpPr>
        <p:spPr>
          <a:xfrm>
            <a:off x="8501441" y="5816594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38A97B-7F90-B524-AB69-0427D958F27F}"/>
              </a:ext>
            </a:extLst>
          </p:cNvPr>
          <p:cNvCxnSpPr>
            <a:cxnSpLocks/>
          </p:cNvCxnSpPr>
          <p:nvPr/>
        </p:nvCxnSpPr>
        <p:spPr>
          <a:xfrm>
            <a:off x="8501441" y="2997194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0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BA46E-BE8B-3024-9244-FB1D0BF87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70CAD-BDAB-4AC3-1C19-F838C5735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182"/>
            <a:ext cx="12192000" cy="67990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SQL QUERIES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4F1EA-63B8-58F7-1E1C-A1BC6A5DB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4" y="1166666"/>
            <a:ext cx="7754627" cy="2567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7B3AAF-7BFD-228A-063D-E03FBB8DD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358" y="1166666"/>
            <a:ext cx="2876951" cy="2567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FF2576-9285-DDBC-3226-835A787FB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44" y="4051380"/>
            <a:ext cx="7754627" cy="2540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9E953B-B806-BA54-D03B-B9D4742EB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358" y="4051380"/>
            <a:ext cx="2876951" cy="254076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7EAD84-6A28-DBBC-636D-61CBAC26FBB9}"/>
              </a:ext>
            </a:extLst>
          </p:cNvPr>
          <p:cNvCxnSpPr>
            <a:cxnSpLocks/>
          </p:cNvCxnSpPr>
          <p:nvPr/>
        </p:nvCxnSpPr>
        <p:spPr>
          <a:xfrm>
            <a:off x="8316383" y="5435594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7A4DDB-EEC9-53B0-D5BD-CCBDDDAEA587}"/>
              </a:ext>
            </a:extLst>
          </p:cNvPr>
          <p:cNvCxnSpPr>
            <a:cxnSpLocks/>
          </p:cNvCxnSpPr>
          <p:nvPr/>
        </p:nvCxnSpPr>
        <p:spPr>
          <a:xfrm>
            <a:off x="8316383" y="2583537"/>
            <a:ext cx="69668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78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850EE-4A32-986B-F7BE-D97BCF7EF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D9C2F-7FA9-B1BA-8013-9EB4104D1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85" y="195943"/>
            <a:ext cx="9905998" cy="381000"/>
          </a:xfrm>
        </p:spPr>
        <p:txBody>
          <a:bodyPr>
            <a:normAutofit fontScale="90000"/>
          </a:bodyPr>
          <a:lstStyle/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endParaRPr 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F010B-C615-DBA2-5657-1F567FEA0E4D}"/>
              </a:ext>
            </a:extLst>
          </p:cNvPr>
          <p:cNvSpPr txBox="1"/>
          <p:nvPr/>
        </p:nvSpPr>
        <p:spPr>
          <a:xfrm>
            <a:off x="131085" y="688767"/>
            <a:ext cx="693374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Best Year - 2013: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16.35M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 sales  </a:t>
            </a:r>
          </a:p>
          <a:p>
            <a:pPr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Top Quarter -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Q4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9.11M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 sales  </a:t>
            </a:r>
          </a:p>
          <a:p>
            <a:pPr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Peak Months -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1.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December: 3.21M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in sales  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2.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November: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2.98M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in sales</a:t>
            </a:r>
          </a:p>
          <a:p>
            <a:pPr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Top Products by Profit &amp; Sales -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Mountain-200 Black, 46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→ Profit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626K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Sales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1.37M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Mountain-200 Black, 42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→ Profit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621K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Sales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1.36M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Top Customers -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Morgan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Highest Sales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145K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Profit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60K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Top Regions –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 Australia: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Sales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9.06M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Profit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3.69M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 Southwest: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Sales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5.72M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Profit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2.37M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Top Countries -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 United States: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Sales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9.39M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Profit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3.90M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 Australia: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Sales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9.06M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Profit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3.69M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Gender-wise Sales -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 Female 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Sales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14.814M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Profit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6.098M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algn="just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 Male      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Sales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14.545M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Profit 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5.982M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Mountain Bike, Bicycle HD phone wallpaper | Pxfuel">
            <a:extLst>
              <a:ext uri="{FF2B5EF4-FFF2-40B4-BE49-F238E27FC236}">
                <a16:creationId xmlns:a16="http://schemas.microsoft.com/office/drawing/2014/main" id="{1B361766-138E-600D-DA4C-0557E6EB8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929" y="0"/>
            <a:ext cx="4857071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bg1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8302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39BB5-1B01-CCFB-8934-872C2266D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E11A-7F2F-539F-AC7A-0E5D2046A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4" y="549535"/>
            <a:ext cx="9905998" cy="381000"/>
          </a:xfrm>
        </p:spPr>
        <p:txBody>
          <a:bodyPr>
            <a:noAutofit/>
          </a:bodyPr>
          <a:lstStyle/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Sales &amp; Profit Boost Plan</a:t>
            </a:r>
            <a:endParaRPr 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AF30225-2B79-60E4-4028-748D435FB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14" y="1536444"/>
            <a:ext cx="6119357" cy="42473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✅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Maximize Peak Sales Periods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Strengthen Q4 promotions (November &amp; December).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Introduce limited-time deals and product bundles.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✅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Reduce Production Costs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expenses through supplier negotiations and automation.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Focus marketing efforts on high-margin products.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✅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Scale Up Best-Selling Products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Boost stock and promotions for Mountain-200 Black (sizes 46 &amp; 42).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Encourage cross-selling with accessories and offer loyalty discounts.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A7A201C-06F2-0E29-4321-A3DE46C61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1" y="1538127"/>
            <a:ext cx="5640386" cy="42473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🚀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Low-Selling Products &amp; Regions: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Bundle slow-moving items with popular products.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Central, Northeast, France &amp; Canada with localized campaigns.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📈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 Low-Sales Months (Jan &amp; Feb):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 winter sales &amp; off-season discounts.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Promote indoor cycling &amp; maintenance products.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just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🎯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Enhance Customer Engagement &amp; Targeted Sales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Prioritize female customers, as they drive higher sales.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Reward loyal customers and personalize marketing strategies.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1D8665-B354-C947-7579-9B7A4E7C69E0}"/>
              </a:ext>
            </a:extLst>
          </p:cNvPr>
          <p:cNvSpPr txBox="1"/>
          <p:nvPr/>
        </p:nvSpPr>
        <p:spPr>
          <a:xfrm>
            <a:off x="1" y="6104563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Goal: Increase revenue, reduce costs, expand reach.</a:t>
            </a:r>
            <a:endParaRPr lang="en-I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F8883E-7431-5935-25C2-C05E6E96E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4" y="0"/>
            <a:ext cx="1306285" cy="96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1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2735375"/>
            <a:ext cx="9144000" cy="1387249"/>
          </a:xfrm>
        </p:spPr>
        <p:txBody>
          <a:bodyPr>
            <a:normAutofit/>
          </a:bodyPr>
          <a:lstStyle/>
          <a:p>
            <a:r>
              <a:rPr lang="en-US" b="1" dirty="0">
                <a:latin typeface="Rockwell Extra Bold" panose="02060903040505020403" pitchFamily="18" charset="0"/>
                <a:cs typeface="Arial" panose="020B0604020202020204" pitchFamily="34" charset="0"/>
              </a:rPr>
              <a:t>THANK YOU …</a:t>
            </a:r>
          </a:p>
        </p:txBody>
      </p:sp>
      <p:pic>
        <p:nvPicPr>
          <p:cNvPr id="5122" name="Picture 2" descr="Premium Photo | Silhouette of a cyclist with a raised bike in the sun">
            <a:extLst>
              <a:ext uri="{FF2B5EF4-FFF2-40B4-BE49-F238E27FC236}">
                <a16:creationId xmlns:a16="http://schemas.microsoft.com/office/drawing/2014/main" id="{11BD9B14-D79B-35F2-36A3-310BE5896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371" y="4386942"/>
            <a:ext cx="4321629" cy="2471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ilhouette of Man Riding on Bicycle during Sunset · Free Stock Photo">
            <a:extLst>
              <a:ext uri="{FF2B5EF4-FFF2-40B4-BE49-F238E27FC236}">
                <a16:creationId xmlns:a16="http://schemas.microsoft.com/office/drawing/2014/main" id="{49B6BF70-B691-0FB1-30B3-2C592CCFA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4049486" cy="303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3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554B2-2BD2-6BA5-4BF1-FCABF0D06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F7479-9D0A-9B04-865B-5C3772377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28" y="272144"/>
            <a:ext cx="5727472" cy="69668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70347-5464-6DD7-5589-D5E147879A4D}"/>
              </a:ext>
            </a:extLst>
          </p:cNvPr>
          <p:cNvSpPr txBox="1"/>
          <p:nvPr/>
        </p:nvSpPr>
        <p:spPr>
          <a:xfrm>
            <a:off x="283029" y="1164134"/>
            <a:ext cx="839288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Analyze sales data to uncover key insights using </a:t>
            </a:r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Tableau, Power BI, Excel, and MySQL.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Processing: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Query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used for data cleaning and transformation.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Queries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were written in MySQL, mirroring report calculations to validate results across platforms.</a:t>
            </a:r>
          </a:p>
          <a:p>
            <a:pPr algn="just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b="1" dirty="0"/>
              <a:t>KPIs Tracked: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Sales, Total Profit, Total Production Cost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Order Count, Total Order Quantity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 &amp; Visualizations: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Time-based trends: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Monthly, Quarterly, Yearly Sales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Geographical insights: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&amp; Region-wise Sales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segmentation: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 &amp; Customer-wise Sales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performance: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Best-selling products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analysis ensures accuracy across platforms and helps optimize sales strategies.</a:t>
            </a:r>
          </a:p>
        </p:txBody>
      </p:sp>
      <p:pic>
        <p:nvPicPr>
          <p:cNvPr id="1030" name="Picture 6" descr="Relaxing bike ride beneath the dark night sky a peaceful evening Vertical  Mobile Wallpaper | Premium AI-generated image">
            <a:extLst>
              <a:ext uri="{FF2B5EF4-FFF2-40B4-BE49-F238E27FC236}">
                <a16:creationId xmlns:a16="http://schemas.microsoft.com/office/drawing/2014/main" id="{413F8D78-1882-1CD8-F9A1-EC5797DAC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086" y="0"/>
            <a:ext cx="3341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33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E2678-7D72-A7CB-6BB4-722BF4183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E4C5-8E14-AD64-4849-A3CA283E4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42" y="587829"/>
            <a:ext cx="9905998" cy="1905000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KPI’s and Insights</a:t>
            </a:r>
            <a:endParaRPr lang="en-US" sz="4000" b="1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D08D4-B24E-D4EF-EAB5-7676AB1DBE97}"/>
              </a:ext>
            </a:extLst>
          </p:cNvPr>
          <p:cNvSpPr txBox="1"/>
          <p:nvPr/>
        </p:nvSpPr>
        <p:spPr>
          <a:xfrm>
            <a:off x="662442" y="2318458"/>
            <a:ext cx="476953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the Adventure Works dataset, key performance indicators (KPIs) typically include total sales,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profit, total production cost , total order count , total order quantity.</a:t>
            </a:r>
          </a:p>
          <a:p>
            <a:pPr algn="just"/>
            <a:endParaRPr lang="en-US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nsights derived from these KPIs can reveal trends in product popularity, sales performance by region, profitable product categories, and areas for improvement in customer acquisition and retention. 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2000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82" name="Picture 10" descr="Premium Photo | Silhouette of cyclist on the background of sunset. Biker  with bicycle on the sand during sunrise">
            <a:extLst>
              <a:ext uri="{FF2B5EF4-FFF2-40B4-BE49-F238E27FC236}">
                <a16:creationId xmlns:a16="http://schemas.microsoft.com/office/drawing/2014/main" id="{96E7190F-485C-0711-AD3E-32CB52CE0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0"/>
            <a:ext cx="6172199" cy="6858000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bg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46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9182"/>
            <a:ext cx="12192000" cy="67990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EXCEL REPORT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16DB0-1B03-E60D-ADF2-594BD505E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743"/>
            <a:ext cx="12192000" cy="59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A6AF9-E989-AD5F-A6AC-67E79A5CE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79EA-D192-D641-2B87-76BE9353A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182"/>
            <a:ext cx="12192000" cy="67990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EXCEL REPORT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DC688-515D-D6A4-D50C-3CD42F865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830"/>
            <a:ext cx="12192000" cy="588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3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3C2EC-5A1B-C569-9502-84F0C9953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D8557-48DE-A482-6F31-FAC094E92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182"/>
            <a:ext cx="12192000" cy="67990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POWER BI REPORT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BE31C-DF2F-4227-54AD-F7E9B985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91"/>
          <a:stretch/>
        </p:blipFill>
        <p:spPr>
          <a:xfrm>
            <a:off x="0" y="849087"/>
            <a:ext cx="12192000" cy="60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7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67150-A7D5-C726-16E3-97D2D0321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CB8D-83B0-E577-FC50-6BA7009BE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182"/>
            <a:ext cx="12192000" cy="67990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POWER BI REPORT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39984-95A9-20A5-A898-3B48A55BA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086"/>
            <a:ext cx="12191999" cy="600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7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9B551-1995-C3BF-B534-33F522DF4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7A33D-646B-3147-C3B4-4A7B8022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182"/>
            <a:ext cx="12192000" cy="679904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TABLEAU REPORT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85763-8FDC-563D-6744-8A8C443C3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086"/>
            <a:ext cx="12192000" cy="600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7F7F7F"/>
      </a:accent2>
      <a:accent3>
        <a:srgbClr val="A5A5A5"/>
      </a:accent3>
      <a:accent4>
        <a:srgbClr val="7F7F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408</TotalTime>
  <Words>645</Words>
  <Application>Microsoft Office PowerPoint</Application>
  <PresentationFormat>Widescreen</PresentationFormat>
  <Paragraphs>106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Rockwell Extra Bold</vt:lpstr>
      <vt:lpstr>Wingdings</vt:lpstr>
      <vt:lpstr>Office Theme</vt:lpstr>
      <vt:lpstr>Adventure Works</vt:lpstr>
      <vt:lpstr>Introduction</vt:lpstr>
      <vt:lpstr>Project Overview</vt:lpstr>
      <vt:lpstr>KPI’s and Insights</vt:lpstr>
      <vt:lpstr>EXCEL REPORT</vt:lpstr>
      <vt:lpstr>EXCEL REPORT</vt:lpstr>
      <vt:lpstr>POWER BI REPORT</vt:lpstr>
      <vt:lpstr>POWER BI REPORT</vt:lpstr>
      <vt:lpstr>TABLEAU REPORT</vt:lpstr>
      <vt:lpstr>TABLEAU REPORT</vt:lpstr>
      <vt:lpstr>SQL QUERIES</vt:lpstr>
      <vt:lpstr>SQL QUERIES</vt:lpstr>
      <vt:lpstr>SQL QUERIES</vt:lpstr>
      <vt:lpstr>SQL QUERIES</vt:lpstr>
      <vt:lpstr>SQL QUERIES</vt:lpstr>
      <vt:lpstr>SQL QUERIES</vt:lpstr>
      <vt:lpstr>SQL QUERIES</vt:lpstr>
      <vt:lpstr>SQL QUERIES</vt:lpstr>
      <vt:lpstr>SQL QUERIES</vt:lpstr>
      <vt:lpstr>SQL QUERIES</vt:lpstr>
      <vt:lpstr>SQL QUERIES</vt:lpstr>
      <vt:lpstr>SQL QUERIES</vt:lpstr>
      <vt:lpstr>SQL QUERIES</vt:lpstr>
      <vt:lpstr>SQL QUERIES</vt:lpstr>
      <vt:lpstr>Insights</vt:lpstr>
      <vt:lpstr>Sales &amp; Profit Boost Plan</vt:lpstr>
      <vt:lpstr>THANK YOU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Anshul Funde</dc:creator>
  <cp:lastModifiedBy>Anshul Funde</cp:lastModifiedBy>
  <cp:revision>10</cp:revision>
  <dcterms:created xsi:type="dcterms:W3CDTF">2025-03-13T18:14:55Z</dcterms:created>
  <dcterms:modified xsi:type="dcterms:W3CDTF">2025-03-30T10:51:26Z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